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2" r:id="rId5"/>
    <p:sldId id="284" r:id="rId6"/>
    <p:sldId id="287" r:id="rId7"/>
    <p:sldId id="321" r:id="rId8"/>
    <p:sldId id="289" r:id="rId9"/>
    <p:sldId id="322" r:id="rId10"/>
    <p:sldId id="323" r:id="rId11"/>
    <p:sldId id="324" r:id="rId12"/>
    <p:sldId id="31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D9D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07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4/5/2021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4/5/2021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292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5936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3146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8847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791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8871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026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" b="8262"/>
          <a:stretch/>
        </p:blipFill>
        <p:spPr>
          <a:xfrm>
            <a:off x="11575" y="0"/>
            <a:ext cx="12178665" cy="6784848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76280" y="1556468"/>
            <a:ext cx="388238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Pertemuan 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3064032"/>
            <a:ext cx="3571782" cy="1700567"/>
          </a:xfrm>
        </p:spPr>
        <p:txBody>
          <a:bodyPr/>
          <a:lstStyle/>
          <a:p>
            <a:r>
              <a:rPr lang="en-US" sz="4800" dirty="0"/>
              <a:t>Teknik Audit </a:t>
            </a:r>
            <a:r>
              <a:rPr lang="en-US" sz="4800" dirty="0" err="1"/>
              <a:t>Berbantuan</a:t>
            </a:r>
            <a:r>
              <a:rPr lang="en-US" sz="4800" dirty="0"/>
              <a:t> </a:t>
            </a:r>
            <a:r>
              <a:rPr lang="en-US" sz="4800" dirty="0" err="1"/>
              <a:t>Komputer</a:t>
            </a:r>
            <a:endParaRPr lang="en-US" sz="4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 err="1"/>
              <a:t>Politeknik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Negara STAN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6447A-8246-4C8C-A4A0-9239BD20908E}"/>
              </a:ext>
            </a:extLst>
          </p:cNvPr>
          <p:cNvSpPr txBox="1"/>
          <p:nvPr/>
        </p:nvSpPr>
        <p:spPr>
          <a:xfrm>
            <a:off x="6476280" y="6259237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sz="2400" dirty="0">
              <a:solidFill>
                <a:schemeClr val="bg1">
                  <a:lumMod val="9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A18C8-DDF0-4742-874B-DC1AFEADE03A}"/>
              </a:ext>
            </a:extLst>
          </p:cNvPr>
          <p:cNvSpPr/>
          <p:nvPr/>
        </p:nvSpPr>
        <p:spPr>
          <a:xfrm>
            <a:off x="0" y="0"/>
            <a:ext cx="12178665" cy="6784848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60000"/>
                </a:schemeClr>
              </a:gs>
              <a:gs pos="50000">
                <a:schemeClr val="bg1">
                  <a:alpha val="6000"/>
                </a:schemeClr>
              </a:gs>
              <a:gs pos="91000">
                <a:schemeClr val="tx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dirty="0" err="1"/>
              <a:t>Pertemuan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4CD126-304D-4305-A652-67E2D42E136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362-6735-47EB-A21D-B21325E6C6EA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8FFD29-B0AB-461D-9CB5-4134CCC37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6217" y="1536025"/>
            <a:ext cx="1884148" cy="1884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F59E8249-9E9F-400B-B446-86B1850BE42D}"/>
              </a:ext>
            </a:extLst>
          </p:cNvPr>
          <p:cNvSpPr txBox="1">
            <a:spLocks/>
          </p:cNvSpPr>
          <p:nvPr/>
        </p:nvSpPr>
        <p:spPr>
          <a:xfrm>
            <a:off x="955143" y="3563799"/>
            <a:ext cx="2306296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Kuis</a:t>
            </a:r>
            <a:endParaRPr lang="en-US" sz="24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3A9D2A-76D9-443E-AC8D-81603BBA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35471" y="4062702"/>
            <a:ext cx="174564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Group" title="Placeholder Icon">
            <a:extLst>
              <a:ext uri="{FF2B5EF4-FFF2-40B4-BE49-F238E27FC236}">
                <a16:creationId xmlns:a16="http://schemas.microsoft.com/office/drawing/2014/main" id="{82AF61C6-7BD8-4C7B-A6BE-00574CE4DE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5039" y="1830911"/>
            <a:ext cx="1294376" cy="129437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9AC651E-6633-43D1-84E0-069F6A83F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8963" y="1526173"/>
            <a:ext cx="1884148" cy="1884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145BD742-A970-478B-B351-F07C805AADF1}"/>
              </a:ext>
            </a:extLst>
          </p:cNvPr>
          <p:cNvSpPr txBox="1">
            <a:spLocks/>
          </p:cNvSpPr>
          <p:nvPr/>
        </p:nvSpPr>
        <p:spPr>
          <a:xfrm>
            <a:off x="3912000" y="3553947"/>
            <a:ext cx="3718074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Sharing Session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D3E0FE-4FF6-434A-BED2-3274669E2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98217" y="4052850"/>
            <a:ext cx="174564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Teacher" title="Placeholder Icon">
            <a:extLst>
              <a:ext uri="{FF2B5EF4-FFF2-40B4-BE49-F238E27FC236}">
                <a16:creationId xmlns:a16="http://schemas.microsoft.com/office/drawing/2014/main" id="{DE12B940-A7DD-47BA-B892-706CEBAD09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9856" y="1882925"/>
            <a:ext cx="1242362" cy="124236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BCCFC30-45E3-46DE-AF94-501FC4E16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4295" y="1536025"/>
            <a:ext cx="1884148" cy="1884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2C1E140C-3F64-4EEB-9B7F-631A13C18991}"/>
              </a:ext>
            </a:extLst>
          </p:cNvPr>
          <p:cNvSpPr txBox="1">
            <a:spLocks/>
          </p:cNvSpPr>
          <p:nvPr/>
        </p:nvSpPr>
        <p:spPr>
          <a:xfrm>
            <a:off x="7922909" y="3563799"/>
            <a:ext cx="3586920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Summarization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C452C7C-A787-4EC5-82AB-F67BD3520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43549" y="4062702"/>
            <a:ext cx="174564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Classroom">
            <a:extLst>
              <a:ext uri="{FF2B5EF4-FFF2-40B4-BE49-F238E27FC236}">
                <a16:creationId xmlns:a16="http://schemas.microsoft.com/office/drawing/2014/main" id="{54946396-3DF5-4045-988C-776213721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5679" y="1831011"/>
            <a:ext cx="1221380" cy="1221380"/>
          </a:xfrm>
          <a:prstGeom prst="rect">
            <a:avLst/>
          </a:prstGeom>
        </p:spPr>
      </p:pic>
      <p:sp>
        <p:nvSpPr>
          <p:cNvPr id="44" name="Content Placeholder 13">
            <a:extLst>
              <a:ext uri="{FF2B5EF4-FFF2-40B4-BE49-F238E27FC236}">
                <a16:creationId xmlns:a16="http://schemas.microsoft.com/office/drawing/2014/main" id="{D97F46E9-6BC2-467B-A19F-B6EB832055A4}"/>
              </a:ext>
            </a:extLst>
          </p:cNvPr>
          <p:cNvSpPr txBox="1">
            <a:spLocks/>
          </p:cNvSpPr>
          <p:nvPr/>
        </p:nvSpPr>
        <p:spPr>
          <a:xfrm>
            <a:off x="1166217" y="4193574"/>
            <a:ext cx="198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Reviu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Audit dan TABK pada </a:t>
            </a:r>
            <a:r>
              <a:rPr lang="en-US" dirty="0" err="1"/>
              <a:t>pertemuan</a:t>
            </a:r>
            <a:r>
              <a:rPr lang="en-US" dirty="0"/>
              <a:t> 01</a:t>
            </a:r>
          </a:p>
        </p:txBody>
      </p:sp>
      <p:sp>
        <p:nvSpPr>
          <p:cNvPr id="45" name="Content Placeholder 13">
            <a:extLst>
              <a:ext uri="{FF2B5EF4-FFF2-40B4-BE49-F238E27FC236}">
                <a16:creationId xmlns:a16="http://schemas.microsoft.com/office/drawing/2014/main" id="{2E42C452-7E31-46AF-860B-5481332066A7}"/>
              </a:ext>
            </a:extLst>
          </p:cNvPr>
          <p:cNvSpPr txBox="1">
            <a:spLocks/>
          </p:cNvSpPr>
          <p:nvPr/>
        </p:nvSpPr>
        <p:spPr>
          <a:xfrm>
            <a:off x="4781037" y="4193574"/>
            <a:ext cx="198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to Share</a:t>
            </a:r>
          </a:p>
        </p:txBody>
      </p:sp>
      <p:sp>
        <p:nvSpPr>
          <p:cNvPr id="46" name="Content Placeholder 13">
            <a:extLst>
              <a:ext uri="{FF2B5EF4-FFF2-40B4-BE49-F238E27FC236}">
                <a16:creationId xmlns:a16="http://schemas.microsoft.com/office/drawing/2014/main" id="{59AF5012-E853-489D-9737-D405F057667E}"/>
              </a:ext>
            </a:extLst>
          </p:cNvPr>
          <p:cNvSpPr txBox="1">
            <a:spLocks/>
          </p:cNvSpPr>
          <p:nvPr/>
        </p:nvSpPr>
        <p:spPr>
          <a:xfrm>
            <a:off x="8406955" y="4193574"/>
            <a:ext cx="2618828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CONSOLIDATE •</a:t>
            </a:r>
            <a:r>
              <a:rPr lang="en-US" b="1" dirty="0"/>
              <a:t> </a:t>
            </a:r>
            <a:r>
              <a:rPr lang="en-US" dirty="0"/>
              <a:t>SUMIF • PIVOT • </a:t>
            </a:r>
            <a:r>
              <a:rPr lang="en-US" dirty="0" err="1"/>
              <a:t>Visualisasi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9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1978" y="0"/>
            <a:ext cx="9548044" cy="6365363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2000" y="5064"/>
            <a:ext cx="11760000" cy="6365363"/>
          </a:xfrm>
          <a:prstGeom prst="rect">
            <a:avLst/>
          </a:prstGeom>
          <a:gradFill>
            <a:gsLst>
              <a:gs pos="18000">
                <a:schemeClr val="tx1">
                  <a:alpha val="65000"/>
                </a:schemeClr>
              </a:gs>
              <a:gs pos="100000">
                <a:schemeClr val="tx1"/>
              </a:gs>
              <a:gs pos="73000">
                <a:schemeClr val="bg1">
                  <a:alpha val="3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sz="5400" dirty="0" err="1"/>
              <a:t>Konsep</a:t>
            </a:r>
            <a:r>
              <a:rPr lang="en-US" sz="5400" dirty="0"/>
              <a:t> Summarization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5662015" cy="1219200"/>
          </a:xfrm>
        </p:spPr>
        <p:txBody>
          <a:bodyPr/>
          <a:lstStyle/>
          <a:p>
            <a:r>
              <a:rPr lang="en-US" dirty="0"/>
              <a:t>Gambaran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summarization</a:t>
            </a:r>
            <a:r>
              <a:rPr lang="en-US" dirty="0"/>
              <a:t> pada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Graphic 30" descr="Teacher" title="Placeholder Icon">
            <a:extLst>
              <a:ext uri="{FF2B5EF4-FFF2-40B4-BE49-F238E27FC236}">
                <a16:creationId xmlns:a16="http://schemas.microsoft.com/office/drawing/2014/main" id="{335CA6C9-F864-4719-9B16-CFD1434A75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27" y="1191605"/>
            <a:ext cx="2146389" cy="2146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E6DCA8-615D-4768-BCF9-7223354F4C34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625BE7-F504-4448-844A-8F64DC6B94EC}"/>
              </a:ext>
            </a:extLst>
          </p:cNvPr>
          <p:cNvSpPr txBox="1">
            <a:spLocks/>
          </p:cNvSpPr>
          <p:nvPr/>
        </p:nvSpPr>
        <p:spPr bwMode="gray">
          <a:xfrm>
            <a:off x="680728" y="6012674"/>
            <a:ext cx="5662015" cy="3628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venir Next LT Pro Light" panose="020B0304020202020204" pitchFamily="34" charset="0"/>
              </a:rPr>
              <a:t>Disajikan</a:t>
            </a:r>
            <a:r>
              <a:rPr lang="en-US" sz="1400" dirty="0">
                <a:latin typeface="Avenir Next LT Pro Light" panose="020B0304020202020204" pitchFamily="34" charset="0"/>
              </a:rPr>
              <a:t> </a:t>
            </a:r>
            <a:r>
              <a:rPr lang="en-US" sz="1400" dirty="0" err="1">
                <a:latin typeface="Avenir Next LT Pro Light" panose="020B0304020202020204" pitchFamily="34" charset="0"/>
              </a:rPr>
              <a:t>menggunakan</a:t>
            </a:r>
            <a:r>
              <a:rPr lang="en-US" sz="1400" dirty="0">
                <a:latin typeface="Avenir Next LT Pro Light" panose="020B0304020202020204" pitchFamily="34" charset="0"/>
              </a:rPr>
              <a:t> Ms. Excel 2019</a:t>
            </a:r>
          </a:p>
        </p:txBody>
      </p:sp>
    </p:spTree>
    <p:extLst>
      <p:ext uri="{BB962C8B-B14F-4D97-AF65-F5344CB8AC3E}">
        <p14:creationId xmlns:p14="http://schemas.microsoft.com/office/powerpoint/2010/main" val="301857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Summarization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4CD126-304D-4305-A652-67E2D42E136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362-6735-47EB-A21D-B21325E6C6EA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82D7E-DD66-4D8D-97A3-2A41F8541692}"/>
              </a:ext>
            </a:extLst>
          </p:cNvPr>
          <p:cNvSpPr/>
          <p:nvPr/>
        </p:nvSpPr>
        <p:spPr>
          <a:xfrm>
            <a:off x="1225056" y="2312193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D59F5E-EBE9-4482-A3C1-D3F87D9EFEA7}"/>
              </a:ext>
            </a:extLst>
          </p:cNvPr>
          <p:cNvSpPr/>
          <p:nvPr/>
        </p:nvSpPr>
        <p:spPr>
          <a:xfrm>
            <a:off x="1225056" y="2733384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610F8D-35C3-4E5A-8AA4-D82BEBBEE720}"/>
              </a:ext>
            </a:extLst>
          </p:cNvPr>
          <p:cNvSpPr/>
          <p:nvPr/>
        </p:nvSpPr>
        <p:spPr>
          <a:xfrm>
            <a:off x="1225056" y="3154575"/>
            <a:ext cx="161974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075860-F542-465C-9656-C232D60D4F9A}"/>
              </a:ext>
            </a:extLst>
          </p:cNvPr>
          <p:cNvSpPr/>
          <p:nvPr/>
        </p:nvSpPr>
        <p:spPr>
          <a:xfrm>
            <a:off x="1225056" y="3578558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B464F9-0A19-4AD1-8706-1E4371BECC81}"/>
              </a:ext>
            </a:extLst>
          </p:cNvPr>
          <p:cNvSpPr/>
          <p:nvPr/>
        </p:nvSpPr>
        <p:spPr>
          <a:xfrm>
            <a:off x="1225056" y="4002541"/>
            <a:ext cx="161974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15FF9D-C02A-49FC-BAF1-72AF54A52166}"/>
              </a:ext>
            </a:extLst>
          </p:cNvPr>
          <p:cNvSpPr/>
          <p:nvPr/>
        </p:nvSpPr>
        <p:spPr>
          <a:xfrm>
            <a:off x="1225056" y="4418975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A480C-3328-4B97-B7C7-ED586F28647E}"/>
              </a:ext>
            </a:extLst>
          </p:cNvPr>
          <p:cNvSpPr/>
          <p:nvPr/>
        </p:nvSpPr>
        <p:spPr>
          <a:xfrm>
            <a:off x="1225056" y="4842958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5E43F0-FA0C-4CF8-BD69-C651845A0BD5}"/>
              </a:ext>
            </a:extLst>
          </p:cNvPr>
          <p:cNvCxnSpPr>
            <a:cxnSpLocks/>
          </p:cNvCxnSpPr>
          <p:nvPr/>
        </p:nvCxnSpPr>
        <p:spPr>
          <a:xfrm flipV="1">
            <a:off x="5501565" y="3751149"/>
            <a:ext cx="1049945" cy="848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A49368-3B70-40BA-BB79-5B1F8EB0B621}"/>
              </a:ext>
            </a:extLst>
          </p:cNvPr>
          <p:cNvCxnSpPr>
            <a:cxnSpLocks/>
          </p:cNvCxnSpPr>
          <p:nvPr/>
        </p:nvCxnSpPr>
        <p:spPr>
          <a:xfrm>
            <a:off x="5505991" y="2807852"/>
            <a:ext cx="1045519" cy="62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48E2714-8A3E-4B02-9711-CF40A0BCCA4F}"/>
              </a:ext>
            </a:extLst>
          </p:cNvPr>
          <p:cNvSpPr/>
          <p:nvPr/>
        </p:nvSpPr>
        <p:spPr>
          <a:xfrm>
            <a:off x="7450368" y="3000786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AACCE9-0D2D-4199-BF69-37417FC29971}"/>
              </a:ext>
            </a:extLst>
          </p:cNvPr>
          <p:cNvSpPr/>
          <p:nvPr/>
        </p:nvSpPr>
        <p:spPr>
          <a:xfrm>
            <a:off x="7450368" y="3421977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F978B5-192C-4CA3-BE18-0938115E71B9}"/>
              </a:ext>
            </a:extLst>
          </p:cNvPr>
          <p:cNvSpPr/>
          <p:nvPr/>
        </p:nvSpPr>
        <p:spPr>
          <a:xfrm>
            <a:off x="7450368" y="3843168"/>
            <a:ext cx="161974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8C52E8-3EA3-4FB8-8F92-548C0C733E26}"/>
              </a:ext>
            </a:extLst>
          </p:cNvPr>
          <p:cNvSpPr/>
          <p:nvPr/>
        </p:nvSpPr>
        <p:spPr>
          <a:xfrm>
            <a:off x="9223750" y="3000786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B55E36-1891-45A9-80C8-BB0AE9EEE167}"/>
              </a:ext>
            </a:extLst>
          </p:cNvPr>
          <p:cNvSpPr/>
          <p:nvPr/>
        </p:nvSpPr>
        <p:spPr>
          <a:xfrm>
            <a:off x="9223750" y="3421977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A804BF-58FE-4693-ADA1-5A6040AB801E}"/>
              </a:ext>
            </a:extLst>
          </p:cNvPr>
          <p:cNvSpPr/>
          <p:nvPr/>
        </p:nvSpPr>
        <p:spPr>
          <a:xfrm>
            <a:off x="9223750" y="384316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218DC6-0009-422D-9E57-268BB9A40C4B}"/>
              </a:ext>
            </a:extLst>
          </p:cNvPr>
          <p:cNvSpPr/>
          <p:nvPr/>
        </p:nvSpPr>
        <p:spPr>
          <a:xfrm>
            <a:off x="3013603" y="2321429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603DC8-19EA-4B1E-8B8D-004C9DA095BD}"/>
              </a:ext>
            </a:extLst>
          </p:cNvPr>
          <p:cNvSpPr/>
          <p:nvPr/>
        </p:nvSpPr>
        <p:spPr>
          <a:xfrm>
            <a:off x="3013603" y="2733384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B6A95B-A1B9-4531-8D76-BA32AFAE57A5}"/>
              </a:ext>
            </a:extLst>
          </p:cNvPr>
          <p:cNvSpPr/>
          <p:nvPr/>
        </p:nvSpPr>
        <p:spPr>
          <a:xfrm>
            <a:off x="3013603" y="3154575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6A11AC-37A2-46B6-B79C-B1967E5B7CEE}"/>
              </a:ext>
            </a:extLst>
          </p:cNvPr>
          <p:cNvSpPr/>
          <p:nvPr/>
        </p:nvSpPr>
        <p:spPr>
          <a:xfrm>
            <a:off x="3013603" y="357855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6B3F31-306B-48FE-9E80-96D9E64C9085}"/>
              </a:ext>
            </a:extLst>
          </p:cNvPr>
          <p:cNvSpPr/>
          <p:nvPr/>
        </p:nvSpPr>
        <p:spPr>
          <a:xfrm>
            <a:off x="3013603" y="4002541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E9ADF2-0DCE-4B1C-9AEC-64EB32E8522F}"/>
              </a:ext>
            </a:extLst>
          </p:cNvPr>
          <p:cNvSpPr/>
          <p:nvPr/>
        </p:nvSpPr>
        <p:spPr>
          <a:xfrm>
            <a:off x="3013603" y="4418975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6AD57D-B2CD-41C3-BE1A-C1B123903772}"/>
              </a:ext>
            </a:extLst>
          </p:cNvPr>
          <p:cNvSpPr/>
          <p:nvPr/>
        </p:nvSpPr>
        <p:spPr>
          <a:xfrm>
            <a:off x="3013603" y="484295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8B784-CEBC-439C-8288-D94E9A936C6C}"/>
              </a:ext>
            </a:extLst>
          </p:cNvPr>
          <p:cNvSpPr txBox="1"/>
          <p:nvPr/>
        </p:nvSpPr>
        <p:spPr>
          <a:xfrm>
            <a:off x="1469004" y="1817513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Identitias</a:t>
            </a:r>
            <a:endParaRPr lang="en-ID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C8C65B-927C-410A-B2FD-0BE3E6363D0D}"/>
              </a:ext>
            </a:extLst>
          </p:cNvPr>
          <p:cNvSpPr txBox="1"/>
          <p:nvPr/>
        </p:nvSpPr>
        <p:spPr>
          <a:xfrm>
            <a:off x="3326383" y="181751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</a:t>
            </a:r>
            <a:endParaRPr lang="en-ID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9165A7-5F39-45B6-B1F0-ACAECEF4854F}"/>
              </a:ext>
            </a:extLst>
          </p:cNvPr>
          <p:cNvSpPr txBox="1"/>
          <p:nvPr/>
        </p:nvSpPr>
        <p:spPr>
          <a:xfrm>
            <a:off x="7792958" y="2548718"/>
            <a:ext cx="91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Criteria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78A8F0-DD8D-4CA8-B49B-3C7213CA6141}"/>
              </a:ext>
            </a:extLst>
          </p:cNvPr>
          <p:cNvSpPr txBox="1"/>
          <p:nvPr/>
        </p:nvSpPr>
        <p:spPr>
          <a:xfrm>
            <a:off x="9417107" y="2242055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Calculated</a:t>
            </a:r>
          </a:p>
          <a:p>
            <a:pPr algn="ctr"/>
            <a:r>
              <a:rPr lang="en-US" dirty="0"/>
              <a:t>Number</a:t>
            </a:r>
            <a:endParaRPr lang="en-ID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883D53-1A60-47CB-B2A7-FDE0535A7E93}"/>
              </a:ext>
            </a:extLst>
          </p:cNvPr>
          <p:cNvSpPr txBox="1"/>
          <p:nvPr/>
        </p:nvSpPr>
        <p:spPr>
          <a:xfrm>
            <a:off x="348342" y="845581"/>
            <a:ext cx="98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Ilustrasi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9316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D857BC-110A-407B-BEEA-1EE43B2B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4593953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Letakkan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kursor</a:t>
            </a:r>
            <a:r>
              <a:rPr lang="en-US" dirty="0">
                <a:solidFill>
                  <a:schemeClr val="tx1"/>
                </a:solidFill>
              </a:rPr>
              <a:t> pada salah </a:t>
            </a:r>
            <a:r>
              <a:rPr lang="en-US" dirty="0" err="1">
                <a:solidFill>
                  <a:schemeClr val="tx1"/>
                </a:solidFill>
              </a:rPr>
              <a:t>satu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</a:t>
            </a:r>
            <a:r>
              <a:rPr lang="en-US" dirty="0">
                <a:solidFill>
                  <a:schemeClr val="tx1"/>
                </a:solidFill>
              </a:rPr>
              <a:t> di sheet yang </a:t>
            </a:r>
            <a:r>
              <a:rPr lang="en-US" dirty="0" err="1">
                <a:solidFill>
                  <a:schemeClr val="tx1"/>
                </a:solidFill>
              </a:rPr>
              <a:t>kosong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menu Data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 Consolidate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Pada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saat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kursor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berada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di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kotak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Reference,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 Sheet Data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Penjualan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kemudian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sorot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area C1:D17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tombol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Add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Aktifkan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kotak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Top Row dan Left Column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OK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FAA29-BCF4-45D8-9B26-9F8786A38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41" y="1564367"/>
            <a:ext cx="7063365" cy="12967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820F74-1230-45B1-A7CA-3083410E3B15}"/>
              </a:ext>
            </a:extLst>
          </p:cNvPr>
          <p:cNvCxnSpPr/>
          <p:nvPr/>
        </p:nvCxnSpPr>
        <p:spPr>
          <a:xfrm flipV="1">
            <a:off x="4070555" y="1907458"/>
            <a:ext cx="983226" cy="39329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1F2423-E588-4BE7-ADCF-BF38DE3CCC95}"/>
              </a:ext>
            </a:extLst>
          </p:cNvPr>
          <p:cNvCxnSpPr/>
          <p:nvPr/>
        </p:nvCxnSpPr>
        <p:spPr>
          <a:xfrm flipV="1">
            <a:off x="4060723" y="2064774"/>
            <a:ext cx="6371303" cy="2556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C93833A-F9C2-464B-9C21-DDAFB87E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859" y="3018444"/>
            <a:ext cx="5236524" cy="31550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A43FA6-7652-4A7C-87E2-37F789F3798B}"/>
              </a:ext>
            </a:extLst>
          </p:cNvPr>
          <p:cNvCxnSpPr/>
          <p:nvPr/>
        </p:nvCxnSpPr>
        <p:spPr>
          <a:xfrm>
            <a:off x="3570051" y="3561495"/>
            <a:ext cx="2110902" cy="53385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FF8527-9206-4C34-806A-ACF64A4F1B5D}"/>
              </a:ext>
            </a:extLst>
          </p:cNvPr>
          <p:cNvCxnSpPr/>
          <p:nvPr/>
        </p:nvCxnSpPr>
        <p:spPr>
          <a:xfrm>
            <a:off x="2662046" y="4075963"/>
            <a:ext cx="7221256" cy="51999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31242C-35DA-44DE-AA02-4CCD07E7DBD7}"/>
              </a:ext>
            </a:extLst>
          </p:cNvPr>
          <p:cNvCxnSpPr>
            <a:cxnSpLocks/>
          </p:cNvCxnSpPr>
          <p:nvPr/>
        </p:nvCxnSpPr>
        <p:spPr>
          <a:xfrm>
            <a:off x="3083668" y="4743504"/>
            <a:ext cx="2597285" cy="59292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9A4673-9555-4F78-8EF0-FDA10E884C23}"/>
              </a:ext>
            </a:extLst>
          </p:cNvPr>
          <p:cNvCxnSpPr/>
          <p:nvPr/>
        </p:nvCxnSpPr>
        <p:spPr>
          <a:xfrm>
            <a:off x="1828800" y="5336427"/>
            <a:ext cx="6867728" cy="62895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D857BC-110A-407B-BEEA-1EE43B2B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4593953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Letakkan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kursor</a:t>
            </a:r>
            <a:r>
              <a:rPr lang="en-US" dirty="0">
                <a:solidFill>
                  <a:schemeClr val="tx1"/>
                </a:solidFill>
              </a:rPr>
              <a:t> pada salah </a:t>
            </a:r>
            <a:r>
              <a:rPr lang="en-US" dirty="0" err="1">
                <a:solidFill>
                  <a:schemeClr val="tx1"/>
                </a:solidFill>
              </a:rPr>
              <a:t>satu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summarize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Ketik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rumus</a:t>
            </a:r>
            <a:r>
              <a:rPr lang="en-US" dirty="0">
                <a:solidFill>
                  <a:schemeClr val="tx1"/>
                </a:solidFill>
              </a:rPr>
              <a:t> =SUMIF(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range ($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identitas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$)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criteria (Nama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Akun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yang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jadi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kriteria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sum_range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($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number$)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Tekan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Enter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345EE-53AC-45B2-935B-566B67C2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1" y="961836"/>
            <a:ext cx="3695700" cy="15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F95DD8-4DEC-4E39-9110-7B5689808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241" y="2583672"/>
            <a:ext cx="2314575" cy="186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27E06A-FAF1-4366-A615-BCC8ECA13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586" y="4637610"/>
            <a:ext cx="5067300" cy="11811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0C0A12-C891-4CBA-A6F1-36EF775FA728}"/>
              </a:ext>
            </a:extLst>
          </p:cNvPr>
          <p:cNvCxnSpPr>
            <a:cxnSpLocks/>
          </p:cNvCxnSpPr>
          <p:nvPr/>
        </p:nvCxnSpPr>
        <p:spPr>
          <a:xfrm flipV="1">
            <a:off x="3980873" y="1723837"/>
            <a:ext cx="2115127" cy="44670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144DAF-BDA5-4AF6-AC30-8BA49226BA1D}"/>
              </a:ext>
            </a:extLst>
          </p:cNvPr>
          <p:cNvCxnSpPr>
            <a:cxnSpLocks/>
          </p:cNvCxnSpPr>
          <p:nvPr/>
        </p:nvCxnSpPr>
        <p:spPr>
          <a:xfrm flipV="1">
            <a:off x="3713018" y="1828800"/>
            <a:ext cx="2332638" cy="82203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762658-1ADF-4A7D-89C7-AC8BC9FEB1A5}"/>
              </a:ext>
            </a:extLst>
          </p:cNvPr>
          <p:cNvCxnSpPr>
            <a:cxnSpLocks/>
          </p:cNvCxnSpPr>
          <p:nvPr/>
        </p:nvCxnSpPr>
        <p:spPr>
          <a:xfrm>
            <a:off x="4508888" y="3150705"/>
            <a:ext cx="87591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AA02A2-903E-4A07-B2D8-F55BC29D90BD}"/>
              </a:ext>
            </a:extLst>
          </p:cNvPr>
          <p:cNvCxnSpPr>
            <a:cxnSpLocks/>
          </p:cNvCxnSpPr>
          <p:nvPr/>
        </p:nvCxnSpPr>
        <p:spPr>
          <a:xfrm flipV="1">
            <a:off x="4572000" y="1634837"/>
            <a:ext cx="544945" cy="219825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369766-78B4-4467-A6F6-6661245D973E}"/>
              </a:ext>
            </a:extLst>
          </p:cNvPr>
          <p:cNvCxnSpPr>
            <a:cxnSpLocks/>
          </p:cNvCxnSpPr>
          <p:nvPr/>
        </p:nvCxnSpPr>
        <p:spPr>
          <a:xfrm flipV="1">
            <a:off x="4110182" y="4308841"/>
            <a:ext cx="2364425" cy="6332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E43C1F-ADD1-4BDE-8DF6-1FCEBDBEC183}"/>
              </a:ext>
            </a:extLst>
          </p:cNvPr>
          <p:cNvSpPr/>
          <p:nvPr/>
        </p:nvSpPr>
        <p:spPr>
          <a:xfrm>
            <a:off x="5532582" y="2854036"/>
            <a:ext cx="1005137" cy="1546588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BF08B7-2E67-4433-B2CF-0E66B11B2317}"/>
              </a:ext>
            </a:extLst>
          </p:cNvPr>
          <p:cNvSpPr/>
          <p:nvPr/>
        </p:nvSpPr>
        <p:spPr>
          <a:xfrm>
            <a:off x="6558039" y="2854036"/>
            <a:ext cx="594601" cy="1546588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793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D857BC-110A-407B-BEEA-1EE43B2B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4593953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Blok range data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letakkan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kursor</a:t>
            </a:r>
            <a:r>
              <a:rPr lang="en-US" dirty="0">
                <a:solidFill>
                  <a:schemeClr val="tx1"/>
                </a:solidFill>
              </a:rPr>
              <a:t> pada salah </a:t>
            </a:r>
            <a:r>
              <a:rPr lang="en-US" dirty="0" err="1">
                <a:solidFill>
                  <a:schemeClr val="tx1"/>
                </a:solidFill>
              </a:rPr>
              <a:t>satu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</a:t>
            </a:r>
            <a:r>
              <a:rPr lang="en-US" dirty="0">
                <a:solidFill>
                  <a:schemeClr val="tx1"/>
                </a:solidFill>
              </a:rPr>
              <a:t> data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menu Insert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 PivotTable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Pastikan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Table/Range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mencakup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seluruh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range data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lokasi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pivot table yang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dibuat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Seret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Nama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Akun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area Rows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Seret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Nilai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area Values (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pastikan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value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settingnya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adalah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Sum)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58621-817F-479D-A330-842F9F643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77" y="713160"/>
            <a:ext cx="2295525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343B6-168A-450E-B263-F289E74BD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905" y="2689799"/>
            <a:ext cx="3989313" cy="3221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8DE4C9-53A1-4ACD-892B-4998064CB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69" y="1011782"/>
            <a:ext cx="2803693" cy="40100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DCE814-82CE-428F-8A9B-8984EC942F98}"/>
              </a:ext>
            </a:extLst>
          </p:cNvPr>
          <p:cNvCxnSpPr>
            <a:cxnSpLocks/>
          </p:cNvCxnSpPr>
          <p:nvPr/>
        </p:nvCxnSpPr>
        <p:spPr>
          <a:xfrm flipV="1">
            <a:off x="4165600" y="1011782"/>
            <a:ext cx="2295525" cy="127300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3D57B8-ED19-4825-A77C-FDC995248F26}"/>
              </a:ext>
            </a:extLst>
          </p:cNvPr>
          <p:cNvCxnSpPr/>
          <p:nvPr/>
        </p:nvCxnSpPr>
        <p:spPr>
          <a:xfrm flipV="1">
            <a:off x="4165600" y="1597891"/>
            <a:ext cx="988291" cy="68689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A5CD85-FB77-4FC3-9E26-5B52F9DFB78D}"/>
              </a:ext>
            </a:extLst>
          </p:cNvPr>
          <p:cNvCxnSpPr/>
          <p:nvPr/>
        </p:nvCxnSpPr>
        <p:spPr>
          <a:xfrm>
            <a:off x="4405745" y="2909455"/>
            <a:ext cx="1408259" cy="5195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786D8B-FC0F-4659-8D4D-06427D415E50}"/>
              </a:ext>
            </a:extLst>
          </p:cNvPr>
          <p:cNvCxnSpPr/>
          <p:nvPr/>
        </p:nvCxnSpPr>
        <p:spPr>
          <a:xfrm>
            <a:off x="4294909" y="3628276"/>
            <a:ext cx="1357746" cy="132241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D4336D-D56D-4B60-9B1F-8985CB862430}"/>
              </a:ext>
            </a:extLst>
          </p:cNvPr>
          <p:cNvCxnSpPr/>
          <p:nvPr/>
        </p:nvCxnSpPr>
        <p:spPr>
          <a:xfrm>
            <a:off x="4294909" y="4313382"/>
            <a:ext cx="4611387" cy="18472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AD84BF-45D7-4B9B-B7F6-87D0703A8DF3}"/>
              </a:ext>
            </a:extLst>
          </p:cNvPr>
          <p:cNvCxnSpPr/>
          <p:nvPr/>
        </p:nvCxnSpPr>
        <p:spPr>
          <a:xfrm flipV="1">
            <a:off x="4405745" y="4608945"/>
            <a:ext cx="6077528" cy="74675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89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7D857BC-110A-407B-BEEA-1EE43B2B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1733551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Blok range data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summarization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menu Insert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jenis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visualisasi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data yang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diinginkan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8DDD1-88EA-410E-AAEB-8C5DED27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04" y="1209675"/>
            <a:ext cx="218122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8C5D4-5AD7-4DD4-893B-302A9AC03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12" y="3637334"/>
            <a:ext cx="10255095" cy="17335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70FB3F-6C43-4322-9A33-A3DDA7952807}"/>
              </a:ext>
            </a:extLst>
          </p:cNvPr>
          <p:cNvCxnSpPr/>
          <p:nvPr/>
        </p:nvCxnSpPr>
        <p:spPr>
          <a:xfrm>
            <a:off x="4664364" y="1653309"/>
            <a:ext cx="563418" cy="27709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597C04-90E0-4685-A74C-8A0B31C9E612}"/>
              </a:ext>
            </a:extLst>
          </p:cNvPr>
          <p:cNvCxnSpPr/>
          <p:nvPr/>
        </p:nvCxnSpPr>
        <p:spPr>
          <a:xfrm flipH="1">
            <a:off x="1494098" y="2253673"/>
            <a:ext cx="3040957" cy="122246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AC09E-19C7-4D01-847B-6309CBCC3078}"/>
              </a:ext>
            </a:extLst>
          </p:cNvPr>
          <p:cNvCxnSpPr/>
          <p:nvPr/>
        </p:nvCxnSpPr>
        <p:spPr>
          <a:xfrm>
            <a:off x="4507345" y="2346036"/>
            <a:ext cx="2770910" cy="183207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61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92462-9ACE-4F6D-AFCD-13A91E19B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415C7B-E2BC-4C67-A4BC-1C3B8230A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b="9578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9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2166</TotalTime>
  <Words>311</Words>
  <Application>Microsoft Office PowerPoint</Application>
  <PresentationFormat>Widescreen</PresentationFormat>
  <Paragraphs>94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Abadi Extra Light</vt:lpstr>
      <vt:lpstr>Arial</vt:lpstr>
      <vt:lpstr>Arial Black</vt:lpstr>
      <vt:lpstr>Avenir Next LT Pro Light</vt:lpstr>
      <vt:lpstr>Calibri</vt:lpstr>
      <vt:lpstr>Freestyle Script</vt:lpstr>
      <vt:lpstr>Tahoma</vt:lpstr>
      <vt:lpstr>Times New Roman</vt:lpstr>
      <vt:lpstr>Office Theme</vt:lpstr>
      <vt:lpstr>Teknik Audit Berbantuan Komputer</vt:lpstr>
      <vt:lpstr>Agenda Pertemuan</vt:lpstr>
      <vt:lpstr>Konsep Summarization</vt:lpstr>
      <vt:lpstr>Konsep Summarization</vt:lpstr>
      <vt:lpstr>CONSOLIDATE</vt:lpstr>
      <vt:lpstr>SUMIF</vt:lpstr>
      <vt:lpstr>PIVOT TABLE</vt:lpstr>
      <vt:lpstr>Membuat Visualisasi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</dc:title>
  <dc:creator>Teuku Raja</dc:creator>
  <cp:lastModifiedBy>Teuku Raja</cp:lastModifiedBy>
  <cp:revision>101</cp:revision>
  <dcterms:created xsi:type="dcterms:W3CDTF">2021-03-26T11:50:03Z</dcterms:created>
  <dcterms:modified xsi:type="dcterms:W3CDTF">2021-04-05T07:14:25Z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